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3" r:id="rId5"/>
    <p:sldId id="260" r:id="rId6"/>
    <p:sldId id="264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10" y="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D66428D-EE50-4B74-BC70-0FFEEC0DD683}" type="datetimeFigureOut">
              <a:rPr lang="en-US" smtClean="0"/>
              <a:t>12/1/2011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E43F28E-4C26-4147-94A7-1CB4D6F9FD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 – p. 94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What area of the school does Mr. Mahegan (try to) control?</a:t>
            </a:r>
          </a:p>
          <a:p>
            <a:r>
              <a:rPr lang="en-US" sz="3600" dirty="0" smtClean="0"/>
              <a:t>What area of the school do Mr. Cassidy and Ms. Ventura control?</a:t>
            </a:r>
          </a:p>
          <a:p>
            <a:r>
              <a:rPr lang="en-US" sz="3600" dirty="0" smtClean="0"/>
              <a:t>What area of the school does </a:t>
            </a:r>
            <a:r>
              <a:rPr lang="en-US" sz="3600" dirty="0" smtClean="0"/>
              <a:t>Dr. Bledsoe</a:t>
            </a:r>
            <a:r>
              <a:rPr lang="en-US" sz="3600" dirty="0" smtClean="0"/>
              <a:t> </a:t>
            </a:r>
            <a:r>
              <a:rPr lang="en-US" sz="3600" dirty="0" smtClean="0"/>
              <a:t>control?</a:t>
            </a:r>
          </a:p>
          <a:p>
            <a:r>
              <a:rPr lang="en-US" sz="3600" dirty="0" smtClean="0"/>
              <a:t>Why is the school’s power structure set up this way?</a:t>
            </a:r>
            <a:endParaRPr lang="en-US" sz="3600" dirty="0"/>
          </a:p>
        </p:txBody>
      </p:sp>
      <p:sp>
        <p:nvSpPr>
          <p:cNvPr id="4" name="Explosion 1 3"/>
          <p:cNvSpPr/>
          <p:nvPr/>
        </p:nvSpPr>
        <p:spPr>
          <a:xfrm>
            <a:off x="5715000" y="-381000"/>
            <a:ext cx="3810000" cy="21336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Don’t copy, just answer!!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4200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What is the dual court system and how does it operate?</a:t>
            </a:r>
          </a:p>
          <a:p>
            <a:r>
              <a:rPr lang="en-US" sz="4000" dirty="0" smtClean="0"/>
              <a:t>What is jurisdiction and why is it important?</a:t>
            </a:r>
          </a:p>
          <a:p>
            <a:r>
              <a:rPr lang="en-US" sz="4000" dirty="0" smtClean="0"/>
              <a:t>How do we figure out what cases get tried where?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5972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1534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Dual Court System and Jurisdiction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6448" y="1600200"/>
            <a:ext cx="8378952" cy="5105400"/>
          </a:xfrm>
        </p:spPr>
        <p:txBody>
          <a:bodyPr>
            <a:noAutofit/>
          </a:bodyPr>
          <a:lstStyle/>
          <a:p>
            <a:r>
              <a:rPr lang="en-US" sz="2200" dirty="0" smtClean="0"/>
              <a:t>There is a dual court system in the United States</a:t>
            </a:r>
          </a:p>
          <a:p>
            <a:pPr lvl="1"/>
            <a:r>
              <a:rPr lang="en-US" sz="2200" dirty="0" smtClean="0"/>
              <a:t>The two types of courts are </a:t>
            </a:r>
            <a:r>
              <a:rPr lang="en-US" sz="2200" b="1" dirty="0" smtClean="0"/>
              <a:t>Federal Courts</a:t>
            </a:r>
            <a:r>
              <a:rPr lang="en-US" sz="2200" dirty="0" smtClean="0"/>
              <a:t> and </a:t>
            </a:r>
            <a:r>
              <a:rPr lang="en-US" sz="2200" b="1" dirty="0" smtClean="0"/>
              <a:t>State Courts</a:t>
            </a:r>
          </a:p>
        </p:txBody>
      </p:sp>
      <p:sp>
        <p:nvSpPr>
          <p:cNvPr id="4" name="Explosion 1 3"/>
          <p:cNvSpPr/>
          <p:nvPr/>
        </p:nvSpPr>
        <p:spPr>
          <a:xfrm>
            <a:off x="7848600" y="-304800"/>
            <a:ext cx="1600200" cy="19812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Notes</a:t>
            </a:r>
          </a:p>
          <a:p>
            <a:pPr algn="ctr"/>
            <a:r>
              <a:rPr lang="en-US" sz="2400" dirty="0" smtClean="0"/>
              <a:t>p. 95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2514600"/>
            <a:ext cx="62865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Vertical Scroll 5"/>
          <p:cNvSpPr/>
          <p:nvPr/>
        </p:nvSpPr>
        <p:spPr>
          <a:xfrm>
            <a:off x="-152400" y="2667000"/>
            <a:ext cx="2819400" cy="38862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Paste your diagram below your notes on </a:t>
            </a:r>
            <a:r>
              <a:rPr lang="en-US" sz="2400" b="1" dirty="0" smtClean="0"/>
              <a:t>p. 95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Then color code it to match the diagram on the screen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3257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1534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Dual Court System and Jurisdiction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686800" cy="5105400"/>
          </a:xfrm>
        </p:spPr>
        <p:txBody>
          <a:bodyPr>
            <a:noAutofit/>
          </a:bodyPr>
          <a:lstStyle/>
          <a:p>
            <a:r>
              <a:rPr lang="en-US" sz="2300" dirty="0" smtClean="0"/>
              <a:t>There is a dual court system in the United States</a:t>
            </a:r>
          </a:p>
          <a:p>
            <a:pPr lvl="1"/>
            <a:r>
              <a:rPr lang="en-US" sz="2300" dirty="0" smtClean="0"/>
              <a:t>The two types of courts are </a:t>
            </a:r>
            <a:r>
              <a:rPr lang="en-US" sz="2300" b="1" dirty="0" smtClean="0"/>
              <a:t>Federal Courts</a:t>
            </a:r>
            <a:r>
              <a:rPr lang="en-US" sz="2300" dirty="0" smtClean="0"/>
              <a:t> and </a:t>
            </a:r>
            <a:r>
              <a:rPr lang="en-US" sz="2300" b="1" dirty="0" smtClean="0"/>
              <a:t>State Courts</a:t>
            </a:r>
          </a:p>
          <a:p>
            <a:r>
              <a:rPr lang="en-US" sz="2300" dirty="0" smtClean="0"/>
              <a:t>Where a case is tried depends on </a:t>
            </a:r>
            <a:r>
              <a:rPr lang="en-US" sz="2300" b="1" dirty="0" smtClean="0"/>
              <a:t>jurisdiction</a:t>
            </a:r>
          </a:p>
          <a:p>
            <a:pPr lvl="1"/>
            <a:r>
              <a:rPr lang="en-US" sz="2300" b="1" dirty="0" smtClean="0"/>
              <a:t>Jurisdiction</a:t>
            </a:r>
            <a:r>
              <a:rPr lang="en-US" sz="2300" dirty="0" smtClean="0"/>
              <a:t> refers to a courts authority to enforce laws</a:t>
            </a:r>
          </a:p>
          <a:p>
            <a:pPr lvl="1"/>
            <a:r>
              <a:rPr lang="en-US" sz="2300" dirty="0" smtClean="0"/>
              <a:t>For example – state courts have jurisdiction over cases of state law </a:t>
            </a:r>
          </a:p>
          <a:p>
            <a:r>
              <a:rPr lang="en-US" sz="2300" dirty="0" smtClean="0"/>
              <a:t>Jurisdiction is generally determined by three things…</a:t>
            </a:r>
          </a:p>
          <a:p>
            <a:pPr lvl="1"/>
            <a:r>
              <a:rPr lang="en-US" sz="2300" b="1" dirty="0" smtClean="0"/>
              <a:t>Hierarchy</a:t>
            </a:r>
            <a:r>
              <a:rPr lang="en-US" sz="2300" dirty="0" smtClean="0"/>
              <a:t> – Each level of courts has different responsibilities</a:t>
            </a:r>
          </a:p>
          <a:p>
            <a:pPr lvl="1"/>
            <a:r>
              <a:rPr lang="en-US" sz="2300" b="1" dirty="0" smtClean="0"/>
              <a:t>Geographic reach </a:t>
            </a:r>
            <a:r>
              <a:rPr lang="en-US" sz="2300" dirty="0" smtClean="0"/>
              <a:t>– Courts can only try cases within certain boundaries</a:t>
            </a:r>
          </a:p>
          <a:p>
            <a:pPr lvl="1"/>
            <a:r>
              <a:rPr lang="en-US" sz="2300" b="1" dirty="0" smtClean="0"/>
              <a:t>Type of case </a:t>
            </a:r>
            <a:r>
              <a:rPr lang="en-US" sz="2300" dirty="0" smtClean="0"/>
              <a:t>– Most trial courts have “general jurisdiction” and can try cases dealing with many subjects but other courts are specialized (traffic court, bankruptcy court, etc.)</a:t>
            </a:r>
          </a:p>
        </p:txBody>
      </p:sp>
      <p:sp>
        <p:nvSpPr>
          <p:cNvPr id="4" name="Explosion 1 3"/>
          <p:cNvSpPr/>
          <p:nvPr/>
        </p:nvSpPr>
        <p:spPr>
          <a:xfrm>
            <a:off x="7848600" y="-304800"/>
            <a:ext cx="1600200" cy="19812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Notes</a:t>
            </a:r>
          </a:p>
          <a:p>
            <a:pPr algn="ctr"/>
            <a:r>
              <a:rPr lang="en-US" sz="2400" dirty="0" smtClean="0"/>
              <a:t>p. 95</a:t>
            </a:r>
          </a:p>
        </p:txBody>
      </p:sp>
    </p:spTree>
    <p:extLst>
      <p:ext uri="{BB962C8B-B14F-4D97-AF65-F5344CB8AC3E}">
        <p14:creationId xmlns:p14="http://schemas.microsoft.com/office/powerpoint/2010/main" val="123131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Jurisdiction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Work with a partner to complete your Venn diagram about Jurisdiction</a:t>
            </a:r>
          </a:p>
          <a:p>
            <a:r>
              <a:rPr lang="en-US" sz="3200" dirty="0" smtClean="0"/>
              <a:t>Cases which both State and Federal have in common have already been provided to you</a:t>
            </a:r>
          </a:p>
          <a:p>
            <a:r>
              <a:rPr lang="en-US" sz="3200" dirty="0" smtClean="0"/>
              <a:t>Try to sort the other cases into the correct categories</a:t>
            </a:r>
          </a:p>
          <a:p>
            <a:r>
              <a:rPr lang="en-US" sz="3200" dirty="0" smtClean="0"/>
              <a:t>For each case, make sure to give a reason for your choice</a:t>
            </a:r>
          </a:p>
        </p:txBody>
      </p:sp>
    </p:spTree>
    <p:extLst>
      <p:ext uri="{BB962C8B-B14F-4D97-AF65-F5344CB8AC3E}">
        <p14:creationId xmlns:p14="http://schemas.microsoft.com/office/powerpoint/2010/main" val="141366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Jurisdiction Activity Check-In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00150"/>
            <a:ext cx="8932715" cy="558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86400" y="16880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Disputes between states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19800" y="224926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Issues involving treaties and foreign countries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172200" y="3239869"/>
            <a:ext cx="276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Matters involving interstate and international commerce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76400" y="16764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Divorce and child custody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22860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Landlord and tenant disputes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62000" y="35052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Traffic violations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8200" y="41910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Crimes punishable under state law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447800" y="53456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Most contract disputes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096000" y="4190999"/>
            <a:ext cx="276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Disputes involving citizens of other countries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638800" y="5105400"/>
            <a:ext cx="276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Disputes involving federal taxes or federal programs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75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– p. </a:t>
            </a:r>
            <a:r>
              <a:rPr lang="en-US" smtClean="0"/>
              <a:t>94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Think of another aspect of your life in which there is a hierarchy. How does it compare to the hierarchy of courts we learned about today?</a:t>
            </a:r>
            <a:endParaRPr lang="en-US" sz="4000" dirty="0"/>
          </a:p>
        </p:txBody>
      </p:sp>
      <p:sp>
        <p:nvSpPr>
          <p:cNvPr id="4" name="Explosion 1 3"/>
          <p:cNvSpPr/>
          <p:nvPr/>
        </p:nvSpPr>
        <p:spPr>
          <a:xfrm>
            <a:off x="3200400" y="4114800"/>
            <a:ext cx="4572000" cy="33528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Don’t copy, just a</a:t>
            </a:r>
            <a:r>
              <a:rPr lang="en-US" sz="3600" dirty="0" smtClean="0"/>
              <a:t>nswer!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6987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347</TotalTime>
  <Words>409</Words>
  <Application>Microsoft Office PowerPoint</Application>
  <PresentationFormat>On-screen Show 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Median</vt:lpstr>
      <vt:lpstr>Do Now – p. 94</vt:lpstr>
      <vt:lpstr>Today’s Objectives</vt:lpstr>
      <vt:lpstr>Dual Court System and Jurisdiction</vt:lpstr>
      <vt:lpstr>Dual Court System and Jurisdiction</vt:lpstr>
      <vt:lpstr>Jurisdiction Activity</vt:lpstr>
      <vt:lpstr>Jurisdiction Activity Check-In</vt:lpstr>
      <vt:lpstr>Reflection – p. 94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Now – p. 94</dc:title>
  <dc:creator>Henry Mahegan</dc:creator>
  <cp:lastModifiedBy>Henry Mahegan</cp:lastModifiedBy>
  <cp:revision>14</cp:revision>
  <dcterms:created xsi:type="dcterms:W3CDTF">2011-11-30T17:12:46Z</dcterms:created>
  <dcterms:modified xsi:type="dcterms:W3CDTF">2011-12-01T17:10:52Z</dcterms:modified>
</cp:coreProperties>
</file>